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Caveat"/>
      <p:regular r:id="rId27"/>
      <p:bold r:id="rId28"/>
    </p:embeddedFont>
    <p:embeddedFont>
      <p:font typeface="Poppins"/>
      <p:regular r:id="rId29"/>
      <p:bold r:id="rId30"/>
      <p:italic r:id="rId31"/>
      <p:boldItalic r:id="rId32"/>
    </p:embeddedFont>
    <p:embeddedFont>
      <p:font typeface="Poppins Light"/>
      <p:regular r:id="rId33"/>
      <p:bold r:id="rId34"/>
      <p:italic r:id="rId35"/>
      <p:boldItalic r:id="rId36"/>
    </p:embeddedFont>
    <p:embeddedFont>
      <p:font typeface="Poppins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Caveat-bold.fntdata"/><Relationship Id="rId27" Type="http://schemas.openxmlformats.org/officeDocument/2006/relationships/font" Target="fonts/Cave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PoppinsLight-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PoppinsLight-italic.fntdata"/><Relationship Id="rId12" Type="http://schemas.openxmlformats.org/officeDocument/2006/relationships/slide" Target="slides/slide6.xml"/><Relationship Id="rId34" Type="http://schemas.openxmlformats.org/officeDocument/2006/relationships/font" Target="fonts/PoppinsLight-bold.fntdata"/><Relationship Id="rId15" Type="http://schemas.openxmlformats.org/officeDocument/2006/relationships/slide" Target="slides/slide9.xml"/><Relationship Id="rId37" Type="http://schemas.openxmlformats.org/officeDocument/2006/relationships/font" Target="fonts/PoppinsSemiBold-regular.fntdata"/><Relationship Id="rId14" Type="http://schemas.openxmlformats.org/officeDocument/2006/relationships/slide" Target="slides/slide8.xml"/><Relationship Id="rId36" Type="http://schemas.openxmlformats.org/officeDocument/2006/relationships/font" Target="fonts/PoppinsLight-boldItalic.fntdata"/><Relationship Id="rId17" Type="http://schemas.openxmlformats.org/officeDocument/2006/relationships/slide" Target="slides/slide11.xml"/><Relationship Id="rId39" Type="http://schemas.openxmlformats.org/officeDocument/2006/relationships/font" Target="fonts/PoppinsSemiBold-italic.fntdata"/><Relationship Id="rId16" Type="http://schemas.openxmlformats.org/officeDocument/2006/relationships/slide" Target="slides/slide10.xml"/><Relationship Id="rId38" Type="http://schemas.openxmlformats.org/officeDocument/2006/relationships/font" Target="fonts/Poppins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964369de6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22964369de6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97cf05ef9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297cf05ef9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97cf05ef9_1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2297cf05ef9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97cf05ef9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297cf05ef9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97cf05ef9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297cf05ef9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97cf05ef9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297cf05ef9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97cf05ef9_1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297cf05ef9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97cf05ef9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97cf05ef9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321590fe7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5321590fe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297cf05ef9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297cf05ef9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97cf05ef9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297cf05ef9_1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964369de6_2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2964369de6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964369de6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22964369de6_2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964369de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2964369d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97cf05ef9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297cf05ef9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97cf05ef9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297cf05ef9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297cf05ef9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297cf05ef9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97cf05ef9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297cf05ef9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9991dd04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29991dd0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97cf05ef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2297cf05ef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11.png"/><Relationship Id="rId4" Type="http://schemas.openxmlformats.org/officeDocument/2006/relationships/image" Target="../media/image14.png"/><Relationship Id="rId10" Type="http://schemas.openxmlformats.org/officeDocument/2006/relationships/image" Target="../media/image3.png"/><Relationship Id="rId9"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58" name="Google Shape;58;p14"/>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14"/>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60" name="Google Shape;60;p14"/>
          <p:cNvGrpSpPr/>
          <p:nvPr/>
        </p:nvGrpSpPr>
        <p:grpSpPr>
          <a:xfrm>
            <a:off x="5579736" y="298639"/>
            <a:ext cx="3146124" cy="390045"/>
            <a:chOff x="5579736" y="298639"/>
            <a:chExt cx="3146124" cy="390045"/>
          </a:xfrm>
        </p:grpSpPr>
        <p:pic>
          <p:nvPicPr>
            <p:cNvPr id="61" name="Google Shape;61;p14"/>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62" name="Google Shape;62;p14"/>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63" name="Google Shape;63;p14"/>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64" name="Google Shape;64;p14"/>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67" name="Google Shape;67;p15"/>
          <p:cNvGrpSpPr/>
          <p:nvPr/>
        </p:nvGrpSpPr>
        <p:grpSpPr>
          <a:xfrm>
            <a:off x="8244433" y="58194"/>
            <a:ext cx="417725" cy="913803"/>
            <a:chOff x="8726275" y="0"/>
            <a:chExt cx="417725" cy="801931"/>
          </a:xfrm>
        </p:grpSpPr>
        <p:sp>
          <p:nvSpPr>
            <p:cNvPr id="68" name="Google Shape;68;p15"/>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 name="Google Shape;69;p15"/>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0" name="Google Shape;70;p15"/>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71" name="Google Shape;71;p15"/>
          <p:cNvGrpSpPr/>
          <p:nvPr/>
        </p:nvGrpSpPr>
        <p:grpSpPr>
          <a:xfrm>
            <a:off x="4395481" y="4829245"/>
            <a:ext cx="347213" cy="72000"/>
            <a:chOff x="4379092" y="4799494"/>
            <a:chExt cx="347213" cy="72000"/>
          </a:xfrm>
        </p:grpSpPr>
        <p:sp>
          <p:nvSpPr>
            <p:cNvPr id="72" name="Google Shape;72;p15"/>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1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5"/>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77" name="Google Shape;77;p15"/>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78" name="Google Shape;78;p15"/>
          <p:cNvGrpSpPr/>
          <p:nvPr/>
        </p:nvGrpSpPr>
        <p:grpSpPr>
          <a:xfrm>
            <a:off x="7237889" y="4788729"/>
            <a:ext cx="1494629" cy="156277"/>
            <a:chOff x="3454837" y="2790650"/>
            <a:chExt cx="3730379" cy="390045"/>
          </a:xfrm>
        </p:grpSpPr>
        <p:pic>
          <p:nvPicPr>
            <p:cNvPr id="79" name="Google Shape;79;p15"/>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80" name="Google Shape;80;p15"/>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81" name="Google Shape;81;p15"/>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82" name="Google Shape;82;p15"/>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3" name="Shape 83"/>
        <p:cNvGrpSpPr/>
        <p:nvPr/>
      </p:nvGrpSpPr>
      <p:grpSpPr>
        <a:xfrm>
          <a:off x="0" y="0"/>
          <a:ext cx="0" cy="0"/>
          <a:chOff x="0" y="0"/>
          <a:chExt cx="0" cy="0"/>
        </a:xfrm>
      </p:grpSpPr>
      <p:grpSp>
        <p:nvGrpSpPr>
          <p:cNvPr id="84" name="Google Shape;84;p16"/>
          <p:cNvGrpSpPr/>
          <p:nvPr/>
        </p:nvGrpSpPr>
        <p:grpSpPr>
          <a:xfrm>
            <a:off x="7237889" y="4788729"/>
            <a:ext cx="1494629" cy="156313"/>
            <a:chOff x="4154045" y="2196945"/>
            <a:chExt cx="3730380" cy="390136"/>
          </a:xfrm>
        </p:grpSpPr>
        <p:grpSp>
          <p:nvGrpSpPr>
            <p:cNvPr id="85" name="Google Shape;85;p16"/>
            <p:cNvGrpSpPr/>
            <p:nvPr/>
          </p:nvGrpSpPr>
          <p:grpSpPr>
            <a:xfrm>
              <a:off x="4738301" y="2197036"/>
              <a:ext cx="3146124" cy="390045"/>
              <a:chOff x="5579736" y="298639"/>
              <a:chExt cx="3146124" cy="390045"/>
            </a:xfrm>
          </p:grpSpPr>
          <p:pic>
            <p:nvPicPr>
              <p:cNvPr id="86" name="Google Shape;86;p16"/>
              <p:cNvPicPr preferRelativeResize="0"/>
              <p:nvPr/>
            </p:nvPicPr>
            <p:blipFill rotWithShape="1">
              <a:blip r:embed="rId2">
                <a:alphaModFix/>
              </a:blip>
              <a:srcRect b="0" l="0" r="0" t="0"/>
              <a:stretch/>
            </p:blipFill>
            <p:spPr>
              <a:xfrm>
                <a:off x="6821700" y="310112"/>
                <a:ext cx="703361" cy="374805"/>
              </a:xfrm>
              <a:prstGeom prst="rect">
                <a:avLst/>
              </a:prstGeom>
              <a:noFill/>
              <a:ln>
                <a:noFill/>
              </a:ln>
            </p:spPr>
          </p:pic>
          <p:pic>
            <p:nvPicPr>
              <p:cNvPr id="87" name="Google Shape;87;p16"/>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88" name="Google Shape;88;p16"/>
              <p:cNvPicPr preferRelativeResize="0"/>
              <p:nvPr/>
            </p:nvPicPr>
            <p:blipFill rotWithShape="1">
              <a:blip r:embed="rId4">
                <a:alphaModFix/>
              </a:blip>
              <a:srcRect b="0" l="0" r="0" t="0"/>
              <a:stretch/>
            </p:blipFill>
            <p:spPr>
              <a:xfrm>
                <a:off x="5579736" y="298639"/>
                <a:ext cx="1029408" cy="344048"/>
              </a:xfrm>
              <a:prstGeom prst="rect">
                <a:avLst/>
              </a:prstGeom>
              <a:noFill/>
              <a:ln>
                <a:noFill/>
              </a:ln>
            </p:spPr>
          </p:pic>
        </p:grpSp>
        <p:pic>
          <p:nvPicPr>
            <p:cNvPr id="89" name="Google Shape;89;p16"/>
            <p:cNvPicPr preferRelativeResize="0"/>
            <p:nvPr/>
          </p:nvPicPr>
          <p:blipFill rotWithShape="1">
            <a:blip r:embed="rId5">
              <a:alphaModFix/>
            </a:blip>
            <a:srcRect b="0" l="0" r="0" t="0"/>
            <a:stretch/>
          </p:blipFill>
          <p:spPr>
            <a:xfrm>
              <a:off x="4154045" y="2196945"/>
              <a:ext cx="366049" cy="374805"/>
            </a:xfrm>
            <a:prstGeom prst="rect">
              <a:avLst/>
            </a:prstGeom>
            <a:noFill/>
            <a:ln>
              <a:noFill/>
            </a:ln>
          </p:spPr>
        </p:pic>
      </p:grpSp>
      <p:grpSp>
        <p:nvGrpSpPr>
          <p:cNvPr id="90" name="Google Shape;90;p16"/>
          <p:cNvGrpSpPr/>
          <p:nvPr/>
        </p:nvGrpSpPr>
        <p:grpSpPr>
          <a:xfrm>
            <a:off x="8244433" y="58194"/>
            <a:ext cx="417725" cy="913803"/>
            <a:chOff x="8726275" y="0"/>
            <a:chExt cx="417725" cy="801931"/>
          </a:xfrm>
        </p:grpSpPr>
        <p:sp>
          <p:nvSpPr>
            <p:cNvPr id="91" name="Google Shape;91;p16"/>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2" name="Google Shape;92;p16"/>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3" name="Google Shape;93;p16"/>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94" name="Google Shape;94;p16"/>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 name="Google Shape;95;p16"/>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sp>
        <p:nvSpPr>
          <p:cNvPr id="96" name="Google Shape;96;p16"/>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grpSp>
        <p:nvGrpSpPr>
          <p:cNvPr id="97" name="Google Shape;97;p16"/>
          <p:cNvGrpSpPr/>
          <p:nvPr/>
        </p:nvGrpSpPr>
        <p:grpSpPr>
          <a:xfrm>
            <a:off x="4395481" y="4829245"/>
            <a:ext cx="347213" cy="72000"/>
            <a:chOff x="4379092" y="4799494"/>
            <a:chExt cx="347213" cy="72000"/>
          </a:xfrm>
        </p:grpSpPr>
        <p:sp>
          <p:nvSpPr>
            <p:cNvPr id="98" name="Google Shape;98;p16"/>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6"/>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103" name="Google Shape;103;p17"/>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04" name="Google Shape;104;p17"/>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105" name="Google Shape;105;p17"/>
          <p:cNvGrpSpPr/>
          <p:nvPr/>
        </p:nvGrpSpPr>
        <p:grpSpPr>
          <a:xfrm>
            <a:off x="5579736" y="4466692"/>
            <a:ext cx="3146124" cy="390045"/>
            <a:chOff x="5579736" y="298639"/>
            <a:chExt cx="3146124" cy="390045"/>
          </a:xfrm>
        </p:grpSpPr>
        <p:pic>
          <p:nvPicPr>
            <p:cNvPr id="106" name="Google Shape;106;p17"/>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107" name="Google Shape;107;p17"/>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108" name="Google Shape;108;p17"/>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111" name="Google Shape;111;p18"/>
          <p:cNvGrpSpPr/>
          <p:nvPr/>
        </p:nvGrpSpPr>
        <p:grpSpPr>
          <a:xfrm>
            <a:off x="441515" y="4168054"/>
            <a:ext cx="5216164" cy="468000"/>
            <a:chOff x="430085" y="4168054"/>
            <a:chExt cx="5216164" cy="468000"/>
          </a:xfrm>
        </p:grpSpPr>
        <p:sp>
          <p:nvSpPr>
            <p:cNvPr id="112" name="Google Shape;112;p18"/>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id"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id"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113" name="Google Shape;113;p18"/>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392"/>
                </a:srgbClr>
              </a:outerShdw>
            </a:effectLst>
          </p:spPr>
        </p:pic>
      </p:grpSp>
      <p:sp>
        <p:nvSpPr>
          <p:cNvPr id="114" name="Google Shape;114;p18"/>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15" name="Google Shape;115;p18"/>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116" name="Google Shape;116;p18"/>
          <p:cNvGrpSpPr/>
          <p:nvPr/>
        </p:nvGrpSpPr>
        <p:grpSpPr>
          <a:xfrm>
            <a:off x="5579736" y="298639"/>
            <a:ext cx="3146124" cy="390045"/>
            <a:chOff x="5579736" y="298639"/>
            <a:chExt cx="3146124" cy="390045"/>
          </a:xfrm>
        </p:grpSpPr>
        <p:pic>
          <p:nvPicPr>
            <p:cNvPr id="117" name="Google Shape;117;p18"/>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118" name="Google Shape;118;p18"/>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119" name="Google Shape;119;p18"/>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122" name="Google Shape;122;p19"/>
          <p:cNvGrpSpPr/>
          <p:nvPr/>
        </p:nvGrpSpPr>
        <p:grpSpPr>
          <a:xfrm>
            <a:off x="4395481" y="4829245"/>
            <a:ext cx="347213" cy="72000"/>
            <a:chOff x="4379092" y="4799494"/>
            <a:chExt cx="347213" cy="72000"/>
          </a:xfrm>
        </p:grpSpPr>
        <p:sp>
          <p:nvSpPr>
            <p:cNvPr id="123" name="Google Shape;123;p19"/>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9"/>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9"/>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19"/>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127" name="Google Shape;127;p19"/>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9"/>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19"/>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9"/>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19"/>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2" name="Google Shape;132;p19"/>
          <p:cNvGrpSpPr/>
          <p:nvPr/>
        </p:nvGrpSpPr>
        <p:grpSpPr>
          <a:xfrm>
            <a:off x="4154046" y="2761377"/>
            <a:ext cx="3730379" cy="390045"/>
            <a:chOff x="3454837" y="2790650"/>
            <a:chExt cx="3730379" cy="390045"/>
          </a:xfrm>
        </p:grpSpPr>
        <p:pic>
          <p:nvPicPr>
            <p:cNvPr id="133" name="Google Shape;133;p19"/>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34" name="Google Shape;134;p19"/>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35" name="Google Shape;135;p19"/>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36" name="Google Shape;136;p19"/>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37" name="Google Shape;137;p19"/>
          <p:cNvGrpSpPr/>
          <p:nvPr/>
        </p:nvGrpSpPr>
        <p:grpSpPr>
          <a:xfrm>
            <a:off x="4154045" y="2196945"/>
            <a:ext cx="3730380" cy="390136"/>
            <a:chOff x="4154045" y="2196945"/>
            <a:chExt cx="3730380" cy="390136"/>
          </a:xfrm>
        </p:grpSpPr>
        <p:grpSp>
          <p:nvGrpSpPr>
            <p:cNvPr id="138" name="Google Shape;138;p19"/>
            <p:cNvGrpSpPr/>
            <p:nvPr/>
          </p:nvGrpSpPr>
          <p:grpSpPr>
            <a:xfrm>
              <a:off x="4738301" y="2197036"/>
              <a:ext cx="3146124" cy="390045"/>
              <a:chOff x="5579736" y="298639"/>
              <a:chExt cx="3146124" cy="390045"/>
            </a:xfrm>
          </p:grpSpPr>
          <p:pic>
            <p:nvPicPr>
              <p:cNvPr id="139" name="Google Shape;139;p19"/>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40" name="Google Shape;140;p19"/>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41" name="Google Shape;141;p19"/>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42" name="Google Shape;142;p19"/>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143" name="Google Shape;143;p19"/>
          <p:cNvGrpSpPr/>
          <p:nvPr/>
        </p:nvGrpSpPr>
        <p:grpSpPr>
          <a:xfrm>
            <a:off x="7237889" y="4788729"/>
            <a:ext cx="1494629" cy="156277"/>
            <a:chOff x="3454837" y="2790650"/>
            <a:chExt cx="3730379" cy="390045"/>
          </a:xfrm>
        </p:grpSpPr>
        <p:pic>
          <p:nvPicPr>
            <p:cNvPr id="144" name="Google Shape;144;p19"/>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45" name="Google Shape;145;p19"/>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46" name="Google Shape;146;p19"/>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47" name="Google Shape;147;p19"/>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148" name="Google Shape;148;p19"/>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9" name="Google Shape;149;p19"/>
          <p:cNvGrpSpPr/>
          <p:nvPr/>
        </p:nvGrpSpPr>
        <p:grpSpPr>
          <a:xfrm>
            <a:off x="2228625" y="2413062"/>
            <a:ext cx="1494629" cy="156277"/>
            <a:chOff x="3454837" y="2790650"/>
            <a:chExt cx="3730379" cy="390045"/>
          </a:xfrm>
        </p:grpSpPr>
        <p:pic>
          <p:nvPicPr>
            <p:cNvPr id="150" name="Google Shape;150;p19"/>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51" name="Google Shape;151;p19"/>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52" name="Google Shape;152;p19"/>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53" name="Google Shape;153;p19"/>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54" name="Google Shape;154;p19"/>
          <p:cNvGrpSpPr/>
          <p:nvPr/>
        </p:nvGrpSpPr>
        <p:grpSpPr>
          <a:xfrm>
            <a:off x="2228625" y="2704065"/>
            <a:ext cx="1494629" cy="156313"/>
            <a:chOff x="4154045" y="2196945"/>
            <a:chExt cx="3730380" cy="390136"/>
          </a:xfrm>
        </p:grpSpPr>
        <p:grpSp>
          <p:nvGrpSpPr>
            <p:cNvPr id="155" name="Google Shape;155;p19"/>
            <p:cNvGrpSpPr/>
            <p:nvPr/>
          </p:nvGrpSpPr>
          <p:grpSpPr>
            <a:xfrm>
              <a:off x="4738301" y="2197036"/>
              <a:ext cx="3146124" cy="390045"/>
              <a:chOff x="5579736" y="298639"/>
              <a:chExt cx="3146124" cy="390045"/>
            </a:xfrm>
          </p:grpSpPr>
          <p:pic>
            <p:nvPicPr>
              <p:cNvPr id="156" name="Google Shape;156;p19"/>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57" name="Google Shape;157;p19"/>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58" name="Google Shape;158;p19"/>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59" name="Google Shape;159;p19"/>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160" name="Google Shape;160;p19"/>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161" name="Google Shape;161;p19"/>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p19"/>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19"/>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4" name="Google Shape;164;p19"/>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165" name="Google Shape;165;p19"/>
          <p:cNvGrpSpPr/>
          <p:nvPr/>
        </p:nvGrpSpPr>
        <p:grpSpPr>
          <a:xfrm>
            <a:off x="5579736" y="298639"/>
            <a:ext cx="3146124" cy="390045"/>
            <a:chOff x="5579736" y="298639"/>
            <a:chExt cx="3146124" cy="390045"/>
          </a:xfrm>
        </p:grpSpPr>
        <p:pic>
          <p:nvPicPr>
            <p:cNvPr id="166" name="Google Shape;166;p19"/>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67" name="Google Shape;167;p19"/>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68" name="Google Shape;168;p19"/>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169" name="Google Shape;169;p19"/>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drive.google.com/file/d/19ifZHc7ytZVghW7dKtyhbEJsdLaEITBw/view" TargetMode="Externa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1"/>
              </a:buClr>
              <a:buSzPts val="2800"/>
              <a:buFont typeface="Poppins SemiBold"/>
              <a:buNone/>
            </a:pPr>
            <a:r>
              <a:rPr lang="id" sz="4000"/>
              <a:t>Weekly report progress </a:t>
            </a:r>
            <a:br>
              <a:rPr lang="id" sz="4000"/>
            </a:br>
            <a:r>
              <a:rPr lang="id" sz="4000"/>
              <a:t>#4</a:t>
            </a:r>
            <a:endParaRPr sz="4000"/>
          </a:p>
          <a:p>
            <a:pPr indent="0" lvl="0" marL="0" rtl="0" algn="l">
              <a:lnSpc>
                <a:spcPct val="115000"/>
              </a:lnSpc>
              <a:spcBef>
                <a:spcPts val="0"/>
              </a:spcBef>
              <a:spcAft>
                <a:spcPts val="0"/>
              </a:spcAft>
              <a:buClr>
                <a:schemeClr val="lt1"/>
              </a:buClr>
              <a:buSzPts val="2800"/>
              <a:buFont typeface="Poppins SemiBold"/>
              <a:buNone/>
            </a:pPr>
            <a:r>
              <a:rPr lang="id" sz="2400"/>
              <a:t>Implementasi Sistem Monitoring Ruang Guru Sekolah Dasar Dengan Deteksi Kebakaran Dini</a:t>
            </a:r>
            <a:endParaRPr sz="3200">
              <a:solidFill>
                <a:srgbClr val="FFD9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288000"/>
            <a:ext cx="56121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#1</a:t>
            </a:r>
            <a:endParaRPr/>
          </a:p>
          <a:p>
            <a:pPr indent="0" lvl="0" marL="0" rtl="0" algn="l">
              <a:lnSpc>
                <a:spcPct val="100000"/>
              </a:lnSpc>
              <a:spcBef>
                <a:spcPts val="0"/>
              </a:spcBef>
              <a:spcAft>
                <a:spcPts val="0"/>
              </a:spcAft>
              <a:buSzPts val="2800"/>
              <a:buNone/>
            </a:pPr>
            <a:r>
              <a:rPr lang="id"/>
              <a:t>Pembacaan Sensor MQ135</a:t>
            </a:r>
            <a:endParaRPr/>
          </a:p>
        </p:txBody>
      </p:sp>
      <p:sp>
        <p:nvSpPr>
          <p:cNvPr id="236" name="Google Shape;236;p29"/>
          <p:cNvSpPr txBox="1"/>
          <p:nvPr>
            <p:ph idx="1" type="subTitle"/>
          </p:nvPr>
        </p:nvSpPr>
        <p:spPr>
          <a:xfrm>
            <a:off x="311700" y="1379250"/>
            <a:ext cx="8295600" cy="2385000"/>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SzPts val="1700"/>
              <a:buAutoNum type="arabicPeriod"/>
            </a:pPr>
            <a:r>
              <a:rPr lang="id">
                <a:solidFill>
                  <a:schemeClr val="dk1"/>
                </a:solidFill>
                <a:latin typeface="Poppins SemiBold"/>
                <a:ea typeface="Poppins SemiBold"/>
                <a:cs typeface="Poppins SemiBold"/>
                <a:sym typeface="Poppins SemiBold"/>
              </a:rPr>
              <a:t>Sensor MQ135 sudah dapat membaca kadar gas dengan satuan PPM (Parts per million).</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Data yang didapatkan dari sensor MQ135 cukup stabil dilihat dari perubahan data yang tidak terlalu signifikan apabila tidak terdapat anomali yang berlebihan.</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311700" y="288000"/>
            <a:ext cx="56121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#2</a:t>
            </a:r>
            <a:endParaRPr/>
          </a:p>
          <a:p>
            <a:pPr indent="0" lvl="0" marL="0" rtl="0" algn="l">
              <a:lnSpc>
                <a:spcPct val="100000"/>
              </a:lnSpc>
              <a:spcBef>
                <a:spcPts val="0"/>
              </a:spcBef>
              <a:spcAft>
                <a:spcPts val="0"/>
              </a:spcAft>
              <a:buSzPts val="2800"/>
              <a:buNone/>
            </a:pPr>
            <a:r>
              <a:rPr lang="id"/>
              <a:t>Pembacaan Sensor DHT11</a:t>
            </a:r>
            <a:endParaRPr/>
          </a:p>
        </p:txBody>
      </p:sp>
      <p:sp>
        <p:nvSpPr>
          <p:cNvPr id="242" name="Google Shape;242;p30"/>
          <p:cNvSpPr txBox="1"/>
          <p:nvPr>
            <p:ph idx="1" type="subTitle"/>
          </p:nvPr>
        </p:nvSpPr>
        <p:spPr>
          <a:xfrm>
            <a:off x="311700" y="1379250"/>
            <a:ext cx="8295600" cy="2385000"/>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SzPts val="1700"/>
              <a:buAutoNum type="arabicPeriod"/>
            </a:pPr>
            <a:r>
              <a:rPr lang="id">
                <a:solidFill>
                  <a:schemeClr val="dk1"/>
                </a:solidFill>
                <a:latin typeface="Poppins SemiBold"/>
                <a:ea typeface="Poppins SemiBold"/>
                <a:cs typeface="Poppins SemiBold"/>
                <a:sym typeface="Poppins SemiBold"/>
              </a:rPr>
              <a:t>Sensor DHT11 sudah dapat membaca data sesuai dengan fungsinya yaitu suhu dan kelembaban udara.</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Data yang didapatkan sudah cukup baik dengan melihat perubahan data yang tidak signifikan, namun naik dan turun secara perlahan.</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288000"/>
            <a:ext cx="78483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#3</a:t>
            </a:r>
            <a:endParaRPr/>
          </a:p>
          <a:p>
            <a:pPr indent="0" lvl="0" marL="0" rtl="0" algn="l">
              <a:lnSpc>
                <a:spcPct val="100000"/>
              </a:lnSpc>
              <a:spcBef>
                <a:spcPts val="0"/>
              </a:spcBef>
              <a:spcAft>
                <a:spcPts val="0"/>
              </a:spcAft>
              <a:buSzPts val="2800"/>
              <a:buNone/>
            </a:pPr>
            <a:r>
              <a:rPr lang="id"/>
              <a:t>Algoritma untuk Menyalakan Relay</a:t>
            </a:r>
            <a:endParaRPr/>
          </a:p>
        </p:txBody>
      </p:sp>
      <p:sp>
        <p:nvSpPr>
          <p:cNvPr id="248" name="Google Shape;248;p31"/>
          <p:cNvSpPr txBox="1"/>
          <p:nvPr>
            <p:ph idx="1" type="subTitle"/>
          </p:nvPr>
        </p:nvSpPr>
        <p:spPr>
          <a:xfrm>
            <a:off x="311700" y="1379250"/>
            <a:ext cx="3659100" cy="31182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750"/>
              </a:spcBef>
              <a:spcAft>
                <a:spcPts val="0"/>
              </a:spcAft>
              <a:buClr>
                <a:schemeClr val="dk1"/>
              </a:buClr>
              <a:buSzPts val="935"/>
              <a:buFont typeface="Arial"/>
              <a:buNone/>
            </a:pPr>
            <a:r>
              <a:rPr lang="id" sz="1445">
                <a:solidFill>
                  <a:schemeClr val="dk1"/>
                </a:solidFill>
                <a:latin typeface="Courier New"/>
                <a:ea typeface="Courier New"/>
                <a:cs typeface="Courier New"/>
                <a:sym typeface="Courier New"/>
              </a:rPr>
              <a:t>if(sensorValue&gt;=1500){</a:t>
            </a:r>
            <a:endParaRPr sz="1445">
              <a:solidFill>
                <a:schemeClr val="dk1"/>
              </a:solidFill>
              <a:latin typeface="Courier New"/>
              <a:ea typeface="Courier New"/>
              <a:cs typeface="Courier New"/>
              <a:sym typeface="Courier New"/>
            </a:endParaRPr>
          </a:p>
          <a:p>
            <a:pPr indent="0" lvl="0" marL="0" rtl="0" algn="l">
              <a:lnSpc>
                <a:spcPct val="80000"/>
              </a:lnSpc>
              <a:spcBef>
                <a:spcPts val="750"/>
              </a:spcBef>
              <a:spcAft>
                <a:spcPts val="0"/>
              </a:spcAft>
              <a:buClr>
                <a:schemeClr val="dk1"/>
              </a:buClr>
              <a:buSzPts val="935"/>
              <a:buFont typeface="Arial"/>
              <a:buNone/>
            </a:pPr>
            <a:r>
              <a:rPr lang="id" sz="1445">
                <a:solidFill>
                  <a:schemeClr val="dk1"/>
                </a:solidFill>
                <a:latin typeface="Courier New"/>
                <a:ea typeface="Courier New"/>
                <a:cs typeface="Courier New"/>
                <a:sym typeface="Courier New"/>
              </a:rPr>
              <a:t>      digitalWrite(RELAYPIN, HIGH);</a:t>
            </a:r>
            <a:endParaRPr sz="1445">
              <a:solidFill>
                <a:schemeClr val="dk1"/>
              </a:solidFill>
              <a:latin typeface="Courier New"/>
              <a:ea typeface="Courier New"/>
              <a:cs typeface="Courier New"/>
              <a:sym typeface="Courier New"/>
            </a:endParaRPr>
          </a:p>
          <a:p>
            <a:pPr indent="0" lvl="0" marL="0" rtl="0" algn="l">
              <a:lnSpc>
                <a:spcPct val="80000"/>
              </a:lnSpc>
              <a:spcBef>
                <a:spcPts val="750"/>
              </a:spcBef>
              <a:spcAft>
                <a:spcPts val="0"/>
              </a:spcAft>
              <a:buClr>
                <a:schemeClr val="dk1"/>
              </a:buClr>
              <a:buSzPts val="935"/>
              <a:buFont typeface="Arial"/>
              <a:buNone/>
            </a:pPr>
            <a:r>
              <a:rPr lang="id" sz="1445">
                <a:solidFill>
                  <a:schemeClr val="dk1"/>
                </a:solidFill>
                <a:latin typeface="Courier New"/>
                <a:ea typeface="Courier New"/>
                <a:cs typeface="Courier New"/>
                <a:sym typeface="Courier New"/>
              </a:rPr>
              <a:t>      RELAYSTATE=1;</a:t>
            </a:r>
            <a:endParaRPr sz="1445">
              <a:solidFill>
                <a:schemeClr val="dk1"/>
              </a:solidFill>
              <a:latin typeface="Courier New"/>
              <a:ea typeface="Courier New"/>
              <a:cs typeface="Courier New"/>
              <a:sym typeface="Courier New"/>
            </a:endParaRPr>
          </a:p>
          <a:p>
            <a:pPr indent="0" lvl="0" marL="0" rtl="0" algn="l">
              <a:lnSpc>
                <a:spcPct val="80000"/>
              </a:lnSpc>
              <a:spcBef>
                <a:spcPts val="750"/>
              </a:spcBef>
              <a:spcAft>
                <a:spcPts val="0"/>
              </a:spcAft>
              <a:buClr>
                <a:schemeClr val="dk1"/>
              </a:buClr>
              <a:buSzPts val="935"/>
              <a:buFont typeface="Arial"/>
              <a:buNone/>
            </a:pPr>
            <a:r>
              <a:rPr lang="id" sz="1445">
                <a:solidFill>
                  <a:schemeClr val="dk1"/>
                </a:solidFill>
                <a:latin typeface="Courier New"/>
                <a:ea typeface="Courier New"/>
                <a:cs typeface="Courier New"/>
                <a:sym typeface="Courier New"/>
              </a:rPr>
              <a:t>    }else{</a:t>
            </a:r>
            <a:endParaRPr sz="1445">
              <a:solidFill>
                <a:schemeClr val="dk1"/>
              </a:solidFill>
              <a:latin typeface="Courier New"/>
              <a:ea typeface="Courier New"/>
              <a:cs typeface="Courier New"/>
              <a:sym typeface="Courier New"/>
            </a:endParaRPr>
          </a:p>
          <a:p>
            <a:pPr indent="0" lvl="0" marL="0" rtl="0" algn="l">
              <a:lnSpc>
                <a:spcPct val="80000"/>
              </a:lnSpc>
              <a:spcBef>
                <a:spcPts val="750"/>
              </a:spcBef>
              <a:spcAft>
                <a:spcPts val="0"/>
              </a:spcAft>
              <a:buClr>
                <a:schemeClr val="dk1"/>
              </a:buClr>
              <a:buSzPts val="935"/>
              <a:buFont typeface="Arial"/>
              <a:buNone/>
            </a:pPr>
            <a:r>
              <a:rPr lang="id" sz="1445">
                <a:solidFill>
                  <a:schemeClr val="dk1"/>
                </a:solidFill>
                <a:latin typeface="Courier New"/>
                <a:ea typeface="Courier New"/>
                <a:cs typeface="Courier New"/>
                <a:sym typeface="Courier New"/>
              </a:rPr>
              <a:t>      digitalWrite(RELAYPIN, LOW);</a:t>
            </a:r>
            <a:endParaRPr sz="1445">
              <a:solidFill>
                <a:schemeClr val="dk1"/>
              </a:solidFill>
              <a:latin typeface="Courier New"/>
              <a:ea typeface="Courier New"/>
              <a:cs typeface="Courier New"/>
              <a:sym typeface="Courier New"/>
            </a:endParaRPr>
          </a:p>
          <a:p>
            <a:pPr indent="0" lvl="0" marL="0" rtl="0" algn="l">
              <a:lnSpc>
                <a:spcPct val="80000"/>
              </a:lnSpc>
              <a:spcBef>
                <a:spcPts val="750"/>
              </a:spcBef>
              <a:spcAft>
                <a:spcPts val="0"/>
              </a:spcAft>
              <a:buClr>
                <a:schemeClr val="dk1"/>
              </a:buClr>
              <a:buSzPts val="935"/>
              <a:buFont typeface="Arial"/>
              <a:buNone/>
            </a:pPr>
            <a:r>
              <a:rPr lang="id" sz="1445">
                <a:solidFill>
                  <a:schemeClr val="dk1"/>
                </a:solidFill>
                <a:latin typeface="Courier New"/>
                <a:ea typeface="Courier New"/>
                <a:cs typeface="Courier New"/>
                <a:sym typeface="Courier New"/>
              </a:rPr>
              <a:t>      RELAYSTATE=0;</a:t>
            </a:r>
            <a:endParaRPr sz="1445">
              <a:solidFill>
                <a:schemeClr val="dk1"/>
              </a:solidFill>
              <a:latin typeface="Courier New"/>
              <a:ea typeface="Courier New"/>
              <a:cs typeface="Courier New"/>
              <a:sym typeface="Courier New"/>
            </a:endParaRPr>
          </a:p>
          <a:p>
            <a:pPr indent="0" lvl="0" marL="0" rtl="0" algn="l">
              <a:lnSpc>
                <a:spcPct val="80000"/>
              </a:lnSpc>
              <a:spcBef>
                <a:spcPts val="750"/>
              </a:spcBef>
              <a:spcAft>
                <a:spcPts val="0"/>
              </a:spcAft>
              <a:buSzPts val="935"/>
              <a:buNone/>
            </a:pPr>
            <a:r>
              <a:rPr lang="id" sz="1445">
                <a:solidFill>
                  <a:schemeClr val="dk1"/>
                </a:solidFill>
                <a:latin typeface="Courier New"/>
                <a:ea typeface="Courier New"/>
                <a:cs typeface="Courier New"/>
                <a:sym typeface="Courier New"/>
              </a:rPr>
              <a:t>    }</a:t>
            </a:r>
            <a:endParaRPr sz="1445">
              <a:solidFill>
                <a:schemeClr val="dk1"/>
              </a:solidFill>
              <a:latin typeface="Courier New"/>
              <a:ea typeface="Courier New"/>
              <a:cs typeface="Courier New"/>
              <a:sym typeface="Courier New"/>
            </a:endParaRPr>
          </a:p>
        </p:txBody>
      </p:sp>
      <p:sp>
        <p:nvSpPr>
          <p:cNvPr id="249" name="Google Shape;249;p31"/>
          <p:cNvSpPr txBox="1"/>
          <p:nvPr>
            <p:ph idx="1" type="subTitle"/>
          </p:nvPr>
        </p:nvSpPr>
        <p:spPr>
          <a:xfrm>
            <a:off x="3970800" y="1379250"/>
            <a:ext cx="4755900" cy="3207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Kode disamping merupakan sebuah algoritma untuk menyalakan relay.</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Relay akan menyala apabila data yang didapatkan oleh sensor MQ135 sebesar 1500 PPM keatas. </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Apabila data yang didapatkan oleh sensor MQ135 tidak sesuai dengan kondisi diawal, maka relay akan mati.</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311700" y="288000"/>
            <a:ext cx="78483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#4</a:t>
            </a:r>
            <a:endParaRPr/>
          </a:p>
          <a:p>
            <a:pPr indent="0" lvl="0" marL="0" rtl="0" algn="l">
              <a:lnSpc>
                <a:spcPct val="100000"/>
              </a:lnSpc>
              <a:spcBef>
                <a:spcPts val="0"/>
              </a:spcBef>
              <a:spcAft>
                <a:spcPts val="0"/>
              </a:spcAft>
              <a:buSzPts val="2800"/>
              <a:buNone/>
            </a:pPr>
            <a:r>
              <a:rPr lang="id"/>
              <a:t>Algoritma untuk Menyalakan Buzzer</a:t>
            </a:r>
            <a:endParaRPr/>
          </a:p>
        </p:txBody>
      </p:sp>
      <p:sp>
        <p:nvSpPr>
          <p:cNvPr id="255" name="Google Shape;255;p32"/>
          <p:cNvSpPr txBox="1"/>
          <p:nvPr>
            <p:ph idx="1" type="subTitle"/>
          </p:nvPr>
        </p:nvSpPr>
        <p:spPr>
          <a:xfrm>
            <a:off x="311700" y="1379250"/>
            <a:ext cx="3539700" cy="31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if(sensorValue&gt;=1500){</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      digitalWrite(BUZZERPIN, HIGH);</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      delay(500);</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      digitalWrite(BUZZERPIN, LOW);</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      delay(100);</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    }else{</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852"/>
              <a:buFont typeface="Arial"/>
              <a:buNone/>
            </a:pPr>
            <a:r>
              <a:rPr lang="id" sz="1417">
                <a:solidFill>
                  <a:schemeClr val="dk1"/>
                </a:solidFill>
                <a:latin typeface="Courier New"/>
                <a:ea typeface="Courier New"/>
                <a:cs typeface="Courier New"/>
                <a:sym typeface="Courier New"/>
              </a:rPr>
              <a:t>      digitalWrite(BUZZERPIN, LOW);</a:t>
            </a:r>
            <a:endParaRPr sz="1417">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SzPts val="852"/>
              <a:buNone/>
            </a:pPr>
            <a:r>
              <a:rPr lang="id" sz="1417">
                <a:solidFill>
                  <a:schemeClr val="dk1"/>
                </a:solidFill>
                <a:latin typeface="Courier New"/>
                <a:ea typeface="Courier New"/>
                <a:cs typeface="Courier New"/>
                <a:sym typeface="Courier New"/>
              </a:rPr>
              <a:t>    }</a:t>
            </a:r>
            <a:endParaRPr sz="1417">
              <a:solidFill>
                <a:schemeClr val="dk1"/>
              </a:solidFill>
              <a:latin typeface="Courier New"/>
              <a:ea typeface="Courier New"/>
              <a:cs typeface="Courier New"/>
              <a:sym typeface="Courier New"/>
            </a:endParaRPr>
          </a:p>
        </p:txBody>
      </p:sp>
      <p:sp>
        <p:nvSpPr>
          <p:cNvPr id="256" name="Google Shape;256;p32"/>
          <p:cNvSpPr txBox="1"/>
          <p:nvPr>
            <p:ph idx="1" type="subTitle"/>
          </p:nvPr>
        </p:nvSpPr>
        <p:spPr>
          <a:xfrm>
            <a:off x="3970800" y="1379250"/>
            <a:ext cx="4755900" cy="3207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Kode disamping merupakan sebuah algoritma untuk menyalakan buzzer.</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Buzzer akan menyala apabila data yang didapatkan oleh sensor MQ135 sebesar 1500 PPM keatas. Buzzer akan menyala dengan jeda 500 milisecond dan kemudian mati dengan jeda 100 milisecond, lalu akan menyala kembali.</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Apabila data yang didapatkan oleh sensor MQ135 tidak sesuai dengan kondisi diawal, maka buzzer akan mati.</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311700" y="288000"/>
            <a:ext cx="78483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#5</a:t>
            </a:r>
            <a:endParaRPr/>
          </a:p>
          <a:p>
            <a:pPr indent="0" lvl="0" marL="0" rtl="0" algn="l">
              <a:lnSpc>
                <a:spcPct val="100000"/>
              </a:lnSpc>
              <a:spcBef>
                <a:spcPts val="0"/>
              </a:spcBef>
              <a:spcAft>
                <a:spcPts val="0"/>
              </a:spcAft>
              <a:buSzPts val="2800"/>
              <a:buNone/>
            </a:pPr>
            <a:r>
              <a:rPr lang="id"/>
              <a:t>Algoritma untuk Menyalakan LED</a:t>
            </a:r>
            <a:endParaRPr/>
          </a:p>
        </p:txBody>
      </p:sp>
      <p:sp>
        <p:nvSpPr>
          <p:cNvPr id="262" name="Google Shape;262;p33"/>
          <p:cNvSpPr txBox="1"/>
          <p:nvPr>
            <p:ph idx="1" type="subTitle"/>
          </p:nvPr>
        </p:nvSpPr>
        <p:spPr>
          <a:xfrm>
            <a:off x="311700" y="1379250"/>
            <a:ext cx="3644100" cy="316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if(sensorValue&gt;=1500){</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      digitalWrite(BUZZERPIN, HIGH);</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      delay(500);</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      digitalWrite(BUZZERPIN, LOW);</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      delay(100);</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    }else{</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Clr>
                <a:schemeClr val="dk1"/>
              </a:buClr>
              <a:buSzPts val="770"/>
              <a:buFont typeface="Arial"/>
              <a:buNone/>
            </a:pPr>
            <a:r>
              <a:rPr lang="id" sz="1400">
                <a:solidFill>
                  <a:schemeClr val="dk1"/>
                </a:solidFill>
                <a:latin typeface="Courier New"/>
                <a:ea typeface="Courier New"/>
                <a:cs typeface="Courier New"/>
                <a:sym typeface="Courier New"/>
              </a:rPr>
              <a:t>      digitalWrite(BUZZERPIN, LOW);</a:t>
            </a:r>
            <a:endParaRPr sz="1400">
              <a:solidFill>
                <a:schemeClr val="dk1"/>
              </a:solidFill>
              <a:latin typeface="Courier New"/>
              <a:ea typeface="Courier New"/>
              <a:cs typeface="Courier New"/>
              <a:sym typeface="Courier New"/>
            </a:endParaRPr>
          </a:p>
          <a:p>
            <a:pPr indent="0" lvl="0" marL="0" rtl="0" algn="l">
              <a:lnSpc>
                <a:spcPct val="100000"/>
              </a:lnSpc>
              <a:spcBef>
                <a:spcPts val="750"/>
              </a:spcBef>
              <a:spcAft>
                <a:spcPts val="0"/>
              </a:spcAft>
              <a:buSzPts val="770"/>
              <a:buNone/>
            </a:pPr>
            <a:r>
              <a:rPr lang="id" sz="1400">
                <a:solidFill>
                  <a:schemeClr val="dk1"/>
                </a:solidFill>
                <a:latin typeface="Courier New"/>
                <a:ea typeface="Courier New"/>
                <a:cs typeface="Courier New"/>
                <a:sym typeface="Courier New"/>
              </a:rPr>
              <a:t>    }</a:t>
            </a:r>
            <a:endParaRPr sz="1400">
              <a:solidFill>
                <a:schemeClr val="dk1"/>
              </a:solidFill>
              <a:latin typeface="Courier New"/>
              <a:ea typeface="Courier New"/>
              <a:cs typeface="Courier New"/>
              <a:sym typeface="Courier New"/>
            </a:endParaRPr>
          </a:p>
        </p:txBody>
      </p:sp>
      <p:sp>
        <p:nvSpPr>
          <p:cNvPr id="263" name="Google Shape;263;p33"/>
          <p:cNvSpPr txBox="1"/>
          <p:nvPr>
            <p:ph idx="1" type="subTitle"/>
          </p:nvPr>
        </p:nvSpPr>
        <p:spPr>
          <a:xfrm>
            <a:off x="4194325" y="1379250"/>
            <a:ext cx="4565400" cy="3162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Kode disamping sama halnya dengan kode buzzer. Hal ini karena LED dan buzzer terhubung pada kaki yang sama pada pin ESP32.</a:t>
            </a:r>
            <a:endParaRPr>
              <a:solidFill>
                <a:schemeClr val="dk1"/>
              </a:solidFill>
              <a:latin typeface="Poppins SemiBold"/>
              <a:ea typeface="Poppins SemiBold"/>
              <a:cs typeface="Poppins SemiBold"/>
              <a:sym typeface="Poppins SemiBold"/>
            </a:endParaRPr>
          </a:p>
          <a:p>
            <a:pPr indent="0" lvl="0" marL="0" rtl="0" algn="l">
              <a:lnSpc>
                <a:spcPct val="100000"/>
              </a:lnSpc>
              <a:spcBef>
                <a:spcPts val="750"/>
              </a:spcBef>
              <a:spcAft>
                <a:spcPts val="0"/>
              </a:spcAft>
              <a:buNone/>
            </a:pPr>
            <a:r>
              <a:rPr lang="id">
                <a:solidFill>
                  <a:schemeClr val="dk1"/>
                </a:solidFill>
                <a:latin typeface="Poppins SemiBold"/>
                <a:ea typeface="Poppins SemiBold"/>
                <a:cs typeface="Poppins SemiBold"/>
                <a:sym typeface="Poppins SemiBold"/>
              </a:rPr>
              <a:t>Berdasarkan kode disamping, LED sudah dapat menyala dengan baik. LED akan menyala bersamaan dengan buzzer karena </a:t>
            </a:r>
            <a:r>
              <a:rPr lang="id">
                <a:solidFill>
                  <a:schemeClr val="dk1"/>
                </a:solidFill>
                <a:latin typeface="Poppins SemiBold"/>
                <a:ea typeface="Poppins SemiBold"/>
                <a:cs typeface="Poppins SemiBold"/>
                <a:sym typeface="Poppins SemiBold"/>
              </a:rPr>
              <a:t>LED dan buzzer terhubung pada kaki yang sama pada pin ESP32.</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311700" y="0"/>
            <a:ext cx="78483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#6</a:t>
            </a:r>
            <a:endParaRPr/>
          </a:p>
          <a:p>
            <a:pPr indent="0" lvl="0" marL="0" rtl="0" algn="l">
              <a:lnSpc>
                <a:spcPct val="100000"/>
              </a:lnSpc>
              <a:spcBef>
                <a:spcPts val="0"/>
              </a:spcBef>
              <a:spcAft>
                <a:spcPts val="0"/>
              </a:spcAft>
              <a:buSzPts val="2800"/>
              <a:buNone/>
            </a:pPr>
            <a:r>
              <a:rPr lang="id"/>
              <a:t>Upload Data ke Platform Blynk</a:t>
            </a:r>
            <a:endParaRPr/>
          </a:p>
        </p:txBody>
      </p:sp>
      <p:pic>
        <p:nvPicPr>
          <p:cNvPr id="269" name="Google Shape;269;p34"/>
          <p:cNvPicPr preferRelativeResize="0"/>
          <p:nvPr/>
        </p:nvPicPr>
        <p:blipFill>
          <a:blip r:embed="rId3">
            <a:alphaModFix/>
          </a:blip>
          <a:stretch>
            <a:fillRect/>
          </a:stretch>
        </p:blipFill>
        <p:spPr>
          <a:xfrm>
            <a:off x="543475" y="1503475"/>
            <a:ext cx="5469700" cy="3046151"/>
          </a:xfrm>
          <a:prstGeom prst="rect">
            <a:avLst/>
          </a:prstGeom>
          <a:noFill/>
          <a:ln>
            <a:noFill/>
          </a:ln>
        </p:spPr>
      </p:pic>
      <p:pic>
        <p:nvPicPr>
          <p:cNvPr id="270" name="Google Shape;270;p34"/>
          <p:cNvPicPr preferRelativeResize="0"/>
          <p:nvPr/>
        </p:nvPicPr>
        <p:blipFill>
          <a:blip r:embed="rId4">
            <a:alphaModFix/>
          </a:blip>
          <a:stretch>
            <a:fillRect/>
          </a:stretch>
        </p:blipFill>
        <p:spPr>
          <a:xfrm>
            <a:off x="6379922" y="593850"/>
            <a:ext cx="1780075" cy="39557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311700" y="0"/>
            <a:ext cx="78483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#6</a:t>
            </a:r>
            <a:endParaRPr/>
          </a:p>
          <a:p>
            <a:pPr indent="0" lvl="0" marL="0" rtl="0" algn="l">
              <a:lnSpc>
                <a:spcPct val="100000"/>
              </a:lnSpc>
              <a:spcBef>
                <a:spcPts val="0"/>
              </a:spcBef>
              <a:spcAft>
                <a:spcPts val="0"/>
              </a:spcAft>
              <a:buSzPts val="2800"/>
              <a:buNone/>
            </a:pPr>
            <a:r>
              <a:rPr lang="id"/>
              <a:t>Upload Data ke Platform Blynk</a:t>
            </a:r>
            <a:endParaRPr/>
          </a:p>
        </p:txBody>
      </p:sp>
      <p:sp>
        <p:nvSpPr>
          <p:cNvPr id="276" name="Google Shape;276;p35"/>
          <p:cNvSpPr txBox="1"/>
          <p:nvPr>
            <p:ph idx="1" type="subTitle"/>
          </p:nvPr>
        </p:nvSpPr>
        <p:spPr>
          <a:xfrm>
            <a:off x="311700" y="1379250"/>
            <a:ext cx="7937700" cy="3028800"/>
          </a:xfrm>
          <a:prstGeom prst="rect">
            <a:avLst/>
          </a:prstGeom>
          <a:noFill/>
          <a:ln>
            <a:noFill/>
          </a:ln>
        </p:spPr>
        <p:txBody>
          <a:bodyPr anchorCtr="0" anchor="t" bIns="45700" lIns="91425" spcFirstLastPara="1" rIns="91425" wrap="square" tIns="45700">
            <a:normAutofit/>
          </a:bodyPr>
          <a:lstStyle/>
          <a:p>
            <a:pPr indent="-3365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Data yang dikirimkan berhasil diterima oleh platform Blynk.</a:t>
            </a:r>
            <a:endParaRPr>
              <a:solidFill>
                <a:schemeClr val="dk1"/>
              </a:solidFill>
              <a:latin typeface="Poppins SemiBold"/>
              <a:ea typeface="Poppins SemiBold"/>
              <a:cs typeface="Poppins SemiBold"/>
              <a:sym typeface="Poppins SemiBold"/>
            </a:endParaRPr>
          </a:p>
          <a:p>
            <a:pPr indent="-336550" lvl="0" marL="457200" rtl="0" algn="l">
              <a:lnSpc>
                <a:spcPct val="100000"/>
              </a:lnSpc>
              <a:spcBef>
                <a:spcPts val="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Data yang sudah diterima berhasil ditampilkan dengan benar, baik pada desktop dashboard maupun mobile dashboard.</a:t>
            </a:r>
            <a:endParaRPr>
              <a:solidFill>
                <a:schemeClr val="dk1"/>
              </a:solidFill>
              <a:latin typeface="Poppins SemiBold"/>
              <a:ea typeface="Poppins SemiBold"/>
              <a:cs typeface="Poppins SemiBold"/>
              <a:sym typeface="Poppins SemiBold"/>
            </a:endParaRPr>
          </a:p>
          <a:p>
            <a:pPr indent="-336550" lvl="0" marL="457200" rtl="0" algn="l">
              <a:lnSpc>
                <a:spcPct val="100000"/>
              </a:lnSpc>
              <a:spcBef>
                <a:spcPts val="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Didalam dashboard terdapat beberapa widget, seperti Gas value dengan satuan PPM, suhu dengan satuan </a:t>
            </a:r>
            <a:r>
              <a:rPr lang="id">
                <a:solidFill>
                  <a:schemeClr val="dk1"/>
                </a:solidFill>
                <a:highlight>
                  <a:srgbClr val="FFFFFF"/>
                </a:highlight>
                <a:latin typeface="Poppins SemiBold"/>
                <a:ea typeface="Poppins SemiBold"/>
                <a:cs typeface="Poppins SemiBold"/>
                <a:sym typeface="Poppins SemiBold"/>
              </a:rPr>
              <a:t>°C, kelembapan udara dengan satuan %, alert lamp yang berwarna merah, serta chart yang dapat melihat riwayat dari Gas value.</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311700" y="0"/>
            <a:ext cx="78483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Identifikasi Hasil Uji Fungsi #7</a:t>
            </a:r>
            <a:endParaRPr/>
          </a:p>
          <a:p>
            <a:pPr indent="0" lvl="0" marL="0" rtl="0" algn="l">
              <a:lnSpc>
                <a:spcPct val="100000"/>
              </a:lnSpc>
              <a:spcBef>
                <a:spcPts val="0"/>
              </a:spcBef>
              <a:spcAft>
                <a:spcPts val="0"/>
              </a:spcAft>
              <a:buSzPts val="2800"/>
              <a:buNone/>
            </a:pPr>
            <a:r>
              <a:rPr lang="id"/>
              <a:t>Peringatan Via WhatsApp Bot</a:t>
            </a:r>
            <a:endParaRPr/>
          </a:p>
        </p:txBody>
      </p:sp>
      <p:sp>
        <p:nvSpPr>
          <p:cNvPr id="282" name="Google Shape;282;p36"/>
          <p:cNvSpPr txBox="1"/>
          <p:nvPr>
            <p:ph idx="1" type="subTitle"/>
          </p:nvPr>
        </p:nvSpPr>
        <p:spPr>
          <a:xfrm>
            <a:off x="311700" y="1379250"/>
            <a:ext cx="7937700" cy="3028800"/>
          </a:xfrm>
          <a:prstGeom prst="rect">
            <a:avLst/>
          </a:prstGeom>
          <a:noFill/>
          <a:ln>
            <a:noFill/>
          </a:ln>
        </p:spPr>
        <p:txBody>
          <a:bodyPr anchorCtr="0" anchor="t" bIns="45700" lIns="91425" spcFirstLastPara="1" rIns="91425" wrap="square" tIns="45700">
            <a:normAutofit/>
          </a:bodyPr>
          <a:lstStyle/>
          <a:p>
            <a:pPr indent="-3365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Peringatan bahaya sudah dapat dikirimkan melalui WhatsApp bot. Namun pengiriman pesan tergolong cukup lama karena memakan waktu delay hampir 1 menit</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311700" y="97350"/>
            <a:ext cx="80421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Video Alat Sistem yang Berjalan Fase Prototype</a:t>
            </a:r>
            <a:endParaRPr/>
          </a:p>
        </p:txBody>
      </p:sp>
      <p:sp>
        <p:nvSpPr>
          <p:cNvPr id="288" name="Google Shape;288;p37"/>
          <p:cNvSpPr txBox="1"/>
          <p:nvPr>
            <p:ph idx="1" type="subTitle"/>
          </p:nvPr>
        </p:nvSpPr>
        <p:spPr>
          <a:xfrm>
            <a:off x="311700" y="1186375"/>
            <a:ext cx="8295600" cy="2385000"/>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SzPts val="1700"/>
              <a:buAutoNum type="arabicPeriod"/>
            </a:pPr>
            <a:r>
              <a:rPr lang="id">
                <a:solidFill>
                  <a:schemeClr val="dk1"/>
                </a:solidFill>
                <a:latin typeface="Poppins SemiBold"/>
                <a:ea typeface="Poppins SemiBold"/>
                <a:cs typeface="Poppins SemiBold"/>
                <a:sym typeface="Poppins SemiBold"/>
              </a:rPr>
              <a:t>Berikut video demo alat:</a:t>
            </a:r>
            <a:endParaRPr>
              <a:solidFill>
                <a:schemeClr val="dk1"/>
              </a:solidFill>
              <a:latin typeface="Poppins SemiBold"/>
              <a:ea typeface="Poppins SemiBold"/>
              <a:cs typeface="Poppins SemiBold"/>
              <a:sym typeface="Poppins SemiBold"/>
            </a:endParaRPr>
          </a:p>
        </p:txBody>
      </p:sp>
      <p:pic>
        <p:nvPicPr>
          <p:cNvPr id="289" name="Google Shape;289;p37" title="InShot_20230619_160738263.mp4">
            <a:hlinkClick r:id="rId3"/>
          </p:cNvPr>
          <p:cNvPicPr preferRelativeResize="0"/>
          <p:nvPr/>
        </p:nvPicPr>
        <p:blipFill>
          <a:blip r:embed="rId4">
            <a:alphaModFix/>
          </a:blip>
          <a:stretch>
            <a:fillRect/>
          </a:stretch>
        </p:blipFill>
        <p:spPr>
          <a:xfrm>
            <a:off x="4684975" y="951575"/>
            <a:ext cx="1982875" cy="3536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311700" y="288000"/>
            <a:ext cx="7878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Hal-Hal yang Dipelajari Selama Membuat Final Project</a:t>
            </a:r>
            <a:endParaRPr/>
          </a:p>
        </p:txBody>
      </p:sp>
      <p:sp>
        <p:nvSpPr>
          <p:cNvPr id="295" name="Google Shape;295;p38"/>
          <p:cNvSpPr txBox="1"/>
          <p:nvPr>
            <p:ph idx="1" type="subTitle"/>
          </p:nvPr>
        </p:nvSpPr>
        <p:spPr>
          <a:xfrm>
            <a:off x="311700" y="1379250"/>
            <a:ext cx="8295600" cy="3073500"/>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SzPts val="1700"/>
              <a:buFont typeface="Arial"/>
              <a:buAutoNum type="arabicPeriod"/>
            </a:pPr>
            <a:r>
              <a:rPr lang="id">
                <a:solidFill>
                  <a:schemeClr val="dk1"/>
                </a:solidFill>
                <a:latin typeface="Poppins SemiBold"/>
                <a:ea typeface="Poppins SemiBold"/>
                <a:cs typeface="Poppins SemiBold"/>
                <a:sym typeface="Poppins SemiBold"/>
              </a:rPr>
              <a:t>Perangkaian perangkat keras yang tidak semudah merangkai di Wokwi.</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Penggunaan sensor baru berupa MQ135 yang sebelumnya belum pernah diajarkan/dipelajari.</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Kreatifitas dalam membuat enclosure.</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Problem solving mengenai low input trigger dan library yang error.</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Penggunaan WhatsApp bot yang tergolong baru bagi kami.</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311700" y="287998"/>
            <a:ext cx="4406949" cy="128200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Anggota Kelompok</a:t>
            </a:r>
            <a:endParaRPr/>
          </a:p>
        </p:txBody>
      </p:sp>
      <p:sp>
        <p:nvSpPr>
          <p:cNvPr id="180" name="Google Shape;180;p21"/>
          <p:cNvSpPr txBox="1"/>
          <p:nvPr>
            <p:ph idx="1" type="subTitle"/>
          </p:nvPr>
        </p:nvSpPr>
        <p:spPr>
          <a:xfrm>
            <a:off x="311700" y="1379239"/>
            <a:ext cx="4984919" cy="2385022"/>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SzPts val="1700"/>
              <a:buFont typeface="Arial"/>
              <a:buAutoNum type="arabicPeriod"/>
            </a:pPr>
            <a:r>
              <a:rPr b="0" i="0" lang="id">
                <a:solidFill>
                  <a:schemeClr val="dk1"/>
                </a:solidFill>
                <a:latin typeface="Poppins SemiBold"/>
                <a:ea typeface="Poppins SemiBold"/>
                <a:cs typeface="Poppins SemiBold"/>
                <a:sym typeface="Poppins SemiBold"/>
              </a:rPr>
              <a:t>A4-Satria Dhimas Ghoza</a:t>
            </a:r>
            <a:endParaRPr b="0"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SzPts val="1700"/>
              <a:buFont typeface="Arial"/>
              <a:buAutoNum type="arabicPeriod"/>
            </a:pPr>
            <a:r>
              <a:rPr b="0" i="0" lang="id">
                <a:solidFill>
                  <a:schemeClr val="dk1"/>
                </a:solidFill>
                <a:latin typeface="Poppins SemiBold"/>
                <a:ea typeface="Poppins SemiBold"/>
                <a:cs typeface="Poppins SemiBold"/>
                <a:sym typeface="Poppins SemiBold"/>
              </a:rPr>
              <a:t>A14-Ramadhan Sukmawardani</a:t>
            </a:r>
            <a:endParaRPr b="0"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SzPts val="1700"/>
              <a:buFont typeface="Arial"/>
              <a:buAutoNum type="arabicPeriod"/>
            </a:pPr>
            <a:r>
              <a:rPr b="0" i="0" lang="id">
                <a:solidFill>
                  <a:schemeClr val="dk1"/>
                </a:solidFill>
                <a:latin typeface="Poppins SemiBold"/>
                <a:ea typeface="Poppins SemiBold"/>
                <a:cs typeface="Poppins SemiBold"/>
                <a:sym typeface="Poppins SemiBold"/>
              </a:rPr>
              <a:t>A17-Angelina Riyadi</a:t>
            </a:r>
            <a:endParaRPr/>
          </a:p>
          <a:p>
            <a:pPr indent="-361950" lvl="0" marL="457200" rtl="0" algn="l">
              <a:lnSpc>
                <a:spcPct val="100000"/>
              </a:lnSpc>
              <a:spcBef>
                <a:spcPts val="750"/>
              </a:spcBef>
              <a:spcAft>
                <a:spcPts val="0"/>
              </a:spcAft>
              <a:buSzPts val="1700"/>
              <a:buFont typeface="Arial"/>
              <a:buAutoNum type="arabicPeriod"/>
            </a:pPr>
            <a:r>
              <a:rPr b="0" i="0" lang="id">
                <a:solidFill>
                  <a:schemeClr val="dk1"/>
                </a:solidFill>
                <a:latin typeface="Poppins SemiBold"/>
                <a:ea typeface="Poppins SemiBold"/>
                <a:cs typeface="Poppins SemiBold"/>
                <a:sym typeface="Poppins SemiBold"/>
              </a:rPr>
              <a:t>A19-Irsyad 'Ainur Rofiq</a:t>
            </a:r>
            <a:endParaRPr/>
          </a:p>
          <a:p>
            <a:pPr indent="-361950" lvl="0" marL="457200" rtl="0" algn="l">
              <a:lnSpc>
                <a:spcPct val="100000"/>
              </a:lnSpc>
              <a:spcBef>
                <a:spcPts val="750"/>
              </a:spcBef>
              <a:spcAft>
                <a:spcPts val="0"/>
              </a:spcAft>
              <a:buSzPts val="1700"/>
              <a:buFont typeface="Arial"/>
              <a:buAutoNum type="arabicPeriod"/>
            </a:pPr>
            <a:r>
              <a:rPr b="0" i="0" lang="id">
                <a:solidFill>
                  <a:schemeClr val="dk1"/>
                </a:solidFill>
                <a:latin typeface="Poppins SemiBold"/>
                <a:ea typeface="Poppins SemiBold"/>
                <a:cs typeface="Poppins SemiBold"/>
                <a:sym typeface="Poppins SemiBold"/>
              </a:rPr>
              <a:t>A20-Atifah Herawati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Poppins SemiBold"/>
              <a:buNone/>
            </a:pPr>
            <a:r>
              <a:rPr lang="id"/>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311700" y="287998"/>
            <a:ext cx="4407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Isi</a:t>
            </a:r>
            <a:endParaRPr/>
          </a:p>
        </p:txBody>
      </p:sp>
      <p:sp>
        <p:nvSpPr>
          <p:cNvPr id="186" name="Google Shape;186;p22"/>
          <p:cNvSpPr txBox="1"/>
          <p:nvPr>
            <p:ph idx="1" type="subTitle"/>
          </p:nvPr>
        </p:nvSpPr>
        <p:spPr>
          <a:xfrm>
            <a:off x="311700" y="1379250"/>
            <a:ext cx="8295600" cy="2998800"/>
          </a:xfrm>
          <a:prstGeom prst="rect">
            <a:avLst/>
          </a:prstGeom>
          <a:noFill/>
          <a:ln>
            <a:noFill/>
          </a:ln>
        </p:spPr>
        <p:txBody>
          <a:bodyPr anchorCtr="0" anchor="t" bIns="45700" lIns="91425" spcFirstLastPara="1" rIns="91425" wrap="square" tIns="45700">
            <a:normAutofit lnSpcReduction="10000"/>
          </a:bodyPr>
          <a:lstStyle/>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Perakitan perangkat keras</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Menghubungkan ke koneksi internet</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Kode program yang digunakan untuk mengendalikan perangkat keras</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Cara kerja alat</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Uji fungsi</a:t>
            </a:r>
            <a:endParaRPr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Identifikasi hasil uji fungsi</a:t>
            </a:r>
            <a:endParaRPr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Video alat sistem yang berjalan fase prototype</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Hal-hal yang dipelajari selama membuat final project</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311700" y="0"/>
            <a:ext cx="65067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Perakitan Perangkat Keras</a:t>
            </a:r>
            <a:endParaRPr/>
          </a:p>
        </p:txBody>
      </p:sp>
      <p:pic>
        <p:nvPicPr>
          <p:cNvPr id="192" name="Google Shape;192;p23"/>
          <p:cNvPicPr preferRelativeResize="0"/>
          <p:nvPr/>
        </p:nvPicPr>
        <p:blipFill>
          <a:blip r:embed="rId3">
            <a:alphaModFix/>
          </a:blip>
          <a:stretch>
            <a:fillRect/>
          </a:stretch>
        </p:blipFill>
        <p:spPr>
          <a:xfrm>
            <a:off x="102976" y="1394175"/>
            <a:ext cx="4671050" cy="3073475"/>
          </a:xfrm>
          <a:prstGeom prst="rect">
            <a:avLst/>
          </a:prstGeom>
          <a:noFill/>
          <a:ln>
            <a:noFill/>
          </a:ln>
        </p:spPr>
      </p:pic>
      <p:pic>
        <p:nvPicPr>
          <p:cNvPr id="193" name="Google Shape;193;p23"/>
          <p:cNvPicPr preferRelativeResize="0"/>
          <p:nvPr/>
        </p:nvPicPr>
        <p:blipFill>
          <a:blip r:embed="rId4">
            <a:alphaModFix/>
          </a:blip>
          <a:stretch>
            <a:fillRect/>
          </a:stretch>
        </p:blipFill>
        <p:spPr>
          <a:xfrm>
            <a:off x="6943550" y="1387075"/>
            <a:ext cx="2051376" cy="2735176"/>
          </a:xfrm>
          <a:prstGeom prst="rect">
            <a:avLst/>
          </a:prstGeom>
          <a:noFill/>
          <a:ln>
            <a:noFill/>
          </a:ln>
        </p:spPr>
      </p:pic>
      <p:pic>
        <p:nvPicPr>
          <p:cNvPr id="194" name="Google Shape;194;p23"/>
          <p:cNvPicPr preferRelativeResize="0"/>
          <p:nvPr/>
        </p:nvPicPr>
        <p:blipFill>
          <a:blip r:embed="rId5">
            <a:alphaModFix/>
          </a:blip>
          <a:stretch>
            <a:fillRect/>
          </a:stretch>
        </p:blipFill>
        <p:spPr>
          <a:xfrm>
            <a:off x="4833088" y="1394163"/>
            <a:ext cx="2051375" cy="27209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0"/>
            <a:ext cx="7908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Menghubungkan ke Koneksi Internet</a:t>
            </a:r>
            <a:endParaRPr/>
          </a:p>
        </p:txBody>
      </p:sp>
      <p:pic>
        <p:nvPicPr>
          <p:cNvPr id="200" name="Google Shape;200;p24"/>
          <p:cNvPicPr preferRelativeResize="0"/>
          <p:nvPr/>
        </p:nvPicPr>
        <p:blipFill>
          <a:blip r:embed="rId3">
            <a:alphaModFix/>
          </a:blip>
          <a:stretch>
            <a:fillRect/>
          </a:stretch>
        </p:blipFill>
        <p:spPr>
          <a:xfrm>
            <a:off x="4285863" y="1962150"/>
            <a:ext cx="3933825" cy="1219200"/>
          </a:xfrm>
          <a:prstGeom prst="rect">
            <a:avLst/>
          </a:prstGeom>
          <a:noFill/>
          <a:ln>
            <a:noFill/>
          </a:ln>
        </p:spPr>
      </p:pic>
      <p:pic>
        <p:nvPicPr>
          <p:cNvPr id="201" name="Google Shape;201;p24"/>
          <p:cNvPicPr preferRelativeResize="0"/>
          <p:nvPr/>
        </p:nvPicPr>
        <p:blipFill>
          <a:blip r:embed="rId4">
            <a:alphaModFix/>
          </a:blip>
          <a:stretch>
            <a:fillRect/>
          </a:stretch>
        </p:blipFill>
        <p:spPr>
          <a:xfrm>
            <a:off x="693784" y="1718997"/>
            <a:ext cx="2903250" cy="2648975"/>
          </a:xfrm>
          <a:prstGeom prst="rect">
            <a:avLst/>
          </a:prstGeom>
          <a:noFill/>
          <a:ln>
            <a:noFill/>
          </a:ln>
        </p:spPr>
      </p:pic>
      <p:pic>
        <p:nvPicPr>
          <p:cNvPr id="202" name="Google Shape;202;p24"/>
          <p:cNvPicPr preferRelativeResize="0"/>
          <p:nvPr/>
        </p:nvPicPr>
        <p:blipFill>
          <a:blip r:embed="rId5">
            <a:alphaModFix/>
          </a:blip>
          <a:stretch>
            <a:fillRect/>
          </a:stretch>
        </p:blipFill>
        <p:spPr>
          <a:xfrm>
            <a:off x="649975" y="1212100"/>
            <a:ext cx="2990883" cy="44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296775" y="-2"/>
            <a:ext cx="4407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Kode Program #1</a:t>
            </a:r>
            <a:endParaRPr/>
          </a:p>
        </p:txBody>
      </p:sp>
      <p:pic>
        <p:nvPicPr>
          <p:cNvPr id="208" name="Google Shape;208;p25"/>
          <p:cNvPicPr preferRelativeResize="0"/>
          <p:nvPr/>
        </p:nvPicPr>
        <p:blipFill>
          <a:blip r:embed="rId3">
            <a:alphaModFix/>
          </a:blip>
          <a:stretch>
            <a:fillRect/>
          </a:stretch>
        </p:blipFill>
        <p:spPr>
          <a:xfrm>
            <a:off x="527675" y="950675"/>
            <a:ext cx="2136925" cy="3540475"/>
          </a:xfrm>
          <a:prstGeom prst="rect">
            <a:avLst/>
          </a:prstGeom>
          <a:noFill/>
          <a:ln>
            <a:noFill/>
          </a:ln>
        </p:spPr>
      </p:pic>
      <p:pic>
        <p:nvPicPr>
          <p:cNvPr id="209" name="Google Shape;209;p25"/>
          <p:cNvPicPr preferRelativeResize="0"/>
          <p:nvPr/>
        </p:nvPicPr>
        <p:blipFill>
          <a:blip r:embed="rId4">
            <a:alphaModFix/>
          </a:blip>
          <a:stretch>
            <a:fillRect/>
          </a:stretch>
        </p:blipFill>
        <p:spPr>
          <a:xfrm>
            <a:off x="2664600" y="950675"/>
            <a:ext cx="3020600" cy="2712125"/>
          </a:xfrm>
          <a:prstGeom prst="rect">
            <a:avLst/>
          </a:prstGeom>
          <a:noFill/>
          <a:ln>
            <a:noFill/>
          </a:ln>
        </p:spPr>
      </p:pic>
      <p:pic>
        <p:nvPicPr>
          <p:cNvPr id="210" name="Google Shape;210;p25"/>
          <p:cNvPicPr preferRelativeResize="0"/>
          <p:nvPr/>
        </p:nvPicPr>
        <p:blipFill>
          <a:blip r:embed="rId5">
            <a:alphaModFix/>
          </a:blip>
          <a:stretch>
            <a:fillRect/>
          </a:stretch>
        </p:blipFill>
        <p:spPr>
          <a:xfrm>
            <a:off x="5685200" y="220138"/>
            <a:ext cx="2948599" cy="3242175"/>
          </a:xfrm>
          <a:prstGeom prst="rect">
            <a:avLst/>
          </a:prstGeom>
          <a:noFill/>
          <a:ln>
            <a:noFill/>
          </a:ln>
        </p:spPr>
      </p:pic>
      <p:pic>
        <p:nvPicPr>
          <p:cNvPr id="211" name="Google Shape;211;p25"/>
          <p:cNvPicPr preferRelativeResize="0"/>
          <p:nvPr/>
        </p:nvPicPr>
        <p:blipFill>
          <a:blip r:embed="rId6">
            <a:alphaModFix/>
          </a:blip>
          <a:stretch>
            <a:fillRect/>
          </a:stretch>
        </p:blipFill>
        <p:spPr>
          <a:xfrm>
            <a:off x="5876533" y="3462320"/>
            <a:ext cx="2565939" cy="77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296775" y="-2"/>
            <a:ext cx="4407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Kode Program #2</a:t>
            </a:r>
            <a:endParaRPr/>
          </a:p>
        </p:txBody>
      </p:sp>
      <p:pic>
        <p:nvPicPr>
          <p:cNvPr id="217" name="Google Shape;217;p26"/>
          <p:cNvPicPr preferRelativeResize="0"/>
          <p:nvPr/>
        </p:nvPicPr>
        <p:blipFill>
          <a:blip r:embed="rId3">
            <a:alphaModFix/>
          </a:blip>
          <a:stretch>
            <a:fillRect/>
          </a:stretch>
        </p:blipFill>
        <p:spPr>
          <a:xfrm>
            <a:off x="1642525" y="912750"/>
            <a:ext cx="3061251" cy="3660174"/>
          </a:xfrm>
          <a:prstGeom prst="rect">
            <a:avLst/>
          </a:prstGeom>
          <a:noFill/>
          <a:ln>
            <a:noFill/>
          </a:ln>
        </p:spPr>
      </p:pic>
      <p:pic>
        <p:nvPicPr>
          <p:cNvPr id="218" name="Google Shape;218;p26"/>
          <p:cNvPicPr preferRelativeResize="0"/>
          <p:nvPr/>
        </p:nvPicPr>
        <p:blipFill>
          <a:blip r:embed="rId4">
            <a:alphaModFix/>
          </a:blip>
          <a:stretch>
            <a:fillRect/>
          </a:stretch>
        </p:blipFill>
        <p:spPr>
          <a:xfrm>
            <a:off x="4703775" y="912749"/>
            <a:ext cx="3061250" cy="12502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296775" y="-2"/>
            <a:ext cx="4407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Cara Kerja Alat</a:t>
            </a:r>
            <a:endParaRPr/>
          </a:p>
        </p:txBody>
      </p:sp>
      <p:sp>
        <p:nvSpPr>
          <p:cNvPr id="224" name="Google Shape;224;p27"/>
          <p:cNvSpPr txBox="1"/>
          <p:nvPr>
            <p:ph idx="1" type="subTitle"/>
          </p:nvPr>
        </p:nvSpPr>
        <p:spPr>
          <a:xfrm>
            <a:off x="311700" y="1008825"/>
            <a:ext cx="8295600" cy="3697500"/>
          </a:xfrm>
          <a:prstGeom prst="rect">
            <a:avLst/>
          </a:prstGeom>
          <a:noFill/>
          <a:ln>
            <a:noFill/>
          </a:ln>
        </p:spPr>
        <p:txBody>
          <a:bodyPr anchorCtr="0" anchor="t" bIns="45700" lIns="91425" spcFirstLastPara="1" rIns="91425" wrap="square" tIns="45700">
            <a:normAutofit fontScale="77500" lnSpcReduction="20000"/>
          </a:bodyPr>
          <a:lstStyle/>
          <a:p>
            <a:pPr indent="-337661" lvl="0" marL="457200" rtl="0" algn="l">
              <a:lnSpc>
                <a:spcPct val="100000"/>
              </a:lnSpc>
              <a:spcBef>
                <a:spcPts val="750"/>
              </a:spcBef>
              <a:spcAft>
                <a:spcPts val="0"/>
              </a:spcAft>
              <a:buClr>
                <a:schemeClr val="dk1"/>
              </a:buClr>
              <a:buSzPct val="100000"/>
              <a:buFont typeface="Poppins"/>
              <a:buAutoNum type="arabicPeriod"/>
            </a:pPr>
            <a:r>
              <a:rPr lang="id">
                <a:solidFill>
                  <a:schemeClr val="dk1"/>
                </a:solidFill>
                <a:latin typeface="Poppins SemiBold"/>
                <a:ea typeface="Poppins SemiBold"/>
                <a:cs typeface="Poppins SemiBold"/>
                <a:sym typeface="Poppins SemiBold"/>
              </a:rPr>
              <a:t>Alat pendeteksi kebakaran ini bekerja dengan menggunakan beberapa komponen utama. Pertama, ada sensor gas MQ135 yang berfungsi sebagai pendeteksi gas pemicu kebakaran dan asap saat terjadi kebakaran.</a:t>
            </a:r>
            <a:endParaRPr>
              <a:solidFill>
                <a:schemeClr val="dk1"/>
              </a:solidFill>
              <a:latin typeface="Poppins SemiBold"/>
              <a:ea typeface="Poppins SemiBold"/>
              <a:cs typeface="Poppins SemiBold"/>
              <a:sym typeface="Poppins SemiBold"/>
            </a:endParaRPr>
          </a:p>
          <a:p>
            <a:pPr indent="-337661" lvl="0" marL="457200" rtl="0" algn="l">
              <a:lnSpc>
                <a:spcPct val="100000"/>
              </a:lnSpc>
              <a:spcBef>
                <a:spcPts val="750"/>
              </a:spcBef>
              <a:spcAft>
                <a:spcPts val="0"/>
              </a:spcAft>
              <a:buClr>
                <a:schemeClr val="dk1"/>
              </a:buClr>
              <a:buSzPct val="100000"/>
              <a:buFont typeface="Poppins"/>
              <a:buAutoNum type="arabicPeriod"/>
            </a:pPr>
            <a:r>
              <a:rPr lang="id">
                <a:solidFill>
                  <a:schemeClr val="dk1"/>
                </a:solidFill>
                <a:latin typeface="Poppins SemiBold"/>
                <a:ea typeface="Poppins SemiBold"/>
                <a:cs typeface="Poppins SemiBold"/>
                <a:sym typeface="Poppins SemiBold"/>
              </a:rPr>
              <a:t>Selain sensor gas MQ135, alat ini juga dilengkapi dengan sensor DHT11 yang berfungsi untuk memantau suhu dan kelembaban ruangan. Sensor ini akan memberikan informasi tentang kondisi suhu dan kelembaban di sekitar alat.</a:t>
            </a:r>
            <a:endParaRPr>
              <a:solidFill>
                <a:schemeClr val="dk1"/>
              </a:solidFill>
              <a:latin typeface="Poppins SemiBold"/>
              <a:ea typeface="Poppins SemiBold"/>
              <a:cs typeface="Poppins SemiBold"/>
              <a:sym typeface="Poppins SemiBold"/>
            </a:endParaRPr>
          </a:p>
          <a:p>
            <a:pPr indent="-337661" lvl="0" marL="457200" rtl="0" algn="l">
              <a:lnSpc>
                <a:spcPct val="100000"/>
              </a:lnSpc>
              <a:spcBef>
                <a:spcPts val="750"/>
              </a:spcBef>
              <a:spcAft>
                <a:spcPts val="0"/>
              </a:spcAft>
              <a:buClr>
                <a:schemeClr val="dk1"/>
              </a:buClr>
              <a:buSzPct val="100000"/>
              <a:buFont typeface="Poppins"/>
              <a:buAutoNum type="arabicPeriod"/>
            </a:pPr>
            <a:r>
              <a:rPr lang="id">
                <a:solidFill>
                  <a:schemeClr val="dk1"/>
                </a:solidFill>
                <a:latin typeface="Poppins SemiBold"/>
                <a:ea typeface="Poppins SemiBold"/>
                <a:cs typeface="Poppins SemiBold"/>
                <a:sym typeface="Poppins SemiBold"/>
              </a:rPr>
              <a:t>Selanjutnya, alat ini juga dilengkapi dengan buzzer, LED indikator dan relay yang dihubungkan ke alarm sekolah. Jika sensor gas mendeteksi keberadaan asap, buzzer akan berbunyi sebagai tanda peringatan, dan LED indikator akan menyala untuk mengindikasikan keadaan bahaya.</a:t>
            </a:r>
            <a:endParaRPr>
              <a:solidFill>
                <a:schemeClr val="dk1"/>
              </a:solidFill>
              <a:latin typeface="Poppins SemiBold"/>
              <a:ea typeface="Poppins SemiBold"/>
              <a:cs typeface="Poppins SemiBold"/>
              <a:sym typeface="Poppins SemiBold"/>
            </a:endParaRPr>
          </a:p>
          <a:p>
            <a:pPr indent="-337661" lvl="0" marL="457200" rtl="0" algn="l">
              <a:lnSpc>
                <a:spcPct val="100000"/>
              </a:lnSpc>
              <a:spcBef>
                <a:spcPts val="750"/>
              </a:spcBef>
              <a:spcAft>
                <a:spcPts val="0"/>
              </a:spcAft>
              <a:buClr>
                <a:schemeClr val="dk1"/>
              </a:buClr>
              <a:buSzPct val="100000"/>
              <a:buFont typeface="Poppins"/>
              <a:buAutoNum type="arabicPeriod"/>
            </a:pPr>
            <a:r>
              <a:rPr lang="id">
                <a:solidFill>
                  <a:schemeClr val="dk1"/>
                </a:solidFill>
                <a:latin typeface="Poppins SemiBold"/>
                <a:ea typeface="Poppins SemiBold"/>
                <a:cs typeface="Poppins SemiBold"/>
                <a:sym typeface="Poppins SemiBold"/>
              </a:rPr>
              <a:t>Selain itu, alat ini memiliki fitur notifikasi WhatsApp yang berfungsi untuk memberikan notifikasi melalui pesan WhatsApp jika sensor gas mendeteksi keberadaan gas dan asap. Notifikasi ini akan memberi tahu pengguna tentang kejadian kebakaran yang terdeteksi.</a:t>
            </a:r>
            <a:endParaRPr>
              <a:solidFill>
                <a:schemeClr val="dk1"/>
              </a:solidFill>
              <a:latin typeface="Poppins SemiBold"/>
              <a:ea typeface="Poppins SemiBold"/>
              <a:cs typeface="Poppins SemiBold"/>
              <a:sym typeface="Poppins SemiBold"/>
            </a:endParaRPr>
          </a:p>
          <a:p>
            <a:pPr indent="-337661" lvl="0" marL="457200" rtl="0" algn="l">
              <a:lnSpc>
                <a:spcPct val="100000"/>
              </a:lnSpc>
              <a:spcBef>
                <a:spcPts val="750"/>
              </a:spcBef>
              <a:spcAft>
                <a:spcPts val="0"/>
              </a:spcAft>
              <a:buClr>
                <a:schemeClr val="dk1"/>
              </a:buClr>
              <a:buSzPct val="100000"/>
              <a:buFont typeface="Poppins"/>
              <a:buAutoNum type="arabicPeriod"/>
            </a:pPr>
            <a:r>
              <a:rPr lang="id">
                <a:solidFill>
                  <a:schemeClr val="dk1"/>
                </a:solidFill>
                <a:latin typeface="Poppins SemiBold"/>
                <a:ea typeface="Poppins SemiBold"/>
                <a:cs typeface="Poppins SemiBold"/>
                <a:sym typeface="Poppins SemiBold"/>
              </a:rPr>
              <a:t>Secara keseluruhan, alat ini bekerja dengan mendeteksi keberadaan gas dan asap menggunakan sensor gas MQ135, memantau suhu dan kelembaban ruangan menggunakan sensor DHT11, memberikan peringatan melalui buzzer, LED indikator </a:t>
            </a:r>
            <a:r>
              <a:rPr lang="id">
                <a:solidFill>
                  <a:schemeClr val="dk1"/>
                </a:solidFill>
                <a:latin typeface="Poppins SemiBold"/>
                <a:ea typeface="Poppins SemiBold"/>
                <a:cs typeface="Poppins SemiBold"/>
                <a:sym typeface="Poppins SemiBold"/>
              </a:rPr>
              <a:t>dan relay yang dihubungkan ke alarm sekolah,</a:t>
            </a:r>
            <a:r>
              <a:rPr lang="id">
                <a:solidFill>
                  <a:schemeClr val="dk1"/>
                </a:solidFill>
                <a:latin typeface="Poppins SemiBold"/>
                <a:ea typeface="Poppins SemiBold"/>
                <a:cs typeface="Poppins SemiBold"/>
                <a:sym typeface="Poppins SemiBold"/>
              </a:rPr>
              <a:t> serta mengirimkan notifikasi WhatsApp sebagai bentuk pemberitahuan kepada pengguna.</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311700" y="287998"/>
            <a:ext cx="4407000" cy="128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Uji Fungsi</a:t>
            </a:r>
            <a:endParaRPr/>
          </a:p>
        </p:txBody>
      </p:sp>
      <p:sp>
        <p:nvSpPr>
          <p:cNvPr id="230" name="Google Shape;230;p28"/>
          <p:cNvSpPr txBox="1"/>
          <p:nvPr>
            <p:ph idx="1" type="subTitle"/>
          </p:nvPr>
        </p:nvSpPr>
        <p:spPr>
          <a:xfrm>
            <a:off x="311700" y="1379250"/>
            <a:ext cx="8295600" cy="3133200"/>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Pembacaan sensor MQ135</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Pembacaan sensor DHT11</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Algoritma untuk menyalakan relay</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Algoritma untuk menyalakan buzzer</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Algoritma untuk menyalakan LED</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Upload data ke platform Blynk</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Peringatan via WhatsApp bot</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